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72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867"/>
    <p:restoredTop sz="94631"/>
  </p:normalViewPr>
  <p:slideViewPr>
    <p:cSldViewPr snapToGrid="0" snapToObjects="1">
      <p:cViewPr varScale="1">
        <p:scale>
          <a:sx n="69" d="100"/>
          <a:sy n="69" d="100"/>
        </p:scale>
        <p:origin x="208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tiff>
</file>

<file path=ppt/media/image11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FC98C-DEF5-9E42-ADFE-F11540711B3F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364D01-CFF6-9C49-98B2-BD0E170FE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70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364D01-CFF6-9C49-98B2-BD0E170FEA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47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364D01-CFF6-9C49-98B2-BD0E170FEA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1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364D01-CFF6-9C49-98B2-BD0E170FEA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208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364D01-CFF6-9C49-98B2-BD0E170FEA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338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080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371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288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91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26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99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345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18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584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19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5CADE-97F9-3042-A487-E0370A311C21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262AE-2EAD-AB41-91CE-7A9545D80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33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dyverse/tidyverse/blob/master/man/figures/logo.png" TargetMode="External"/><Relationship Id="rId4" Type="http://schemas.openxmlformats.org/officeDocument/2006/relationships/image" Target="../media/image3.png"/><Relationship Id="rId5" Type="http://schemas.openxmlformats.org/officeDocument/2006/relationships/hyperlink" Target="https://travis-ci.org/tidyverse/tidyverse" TargetMode="External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47663" y="289679"/>
            <a:ext cx="49863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EE7203"/>
                </a:solidFill>
                <a:latin typeface="Lucida Console" charset="0"/>
                <a:ea typeface="Lucida Console" charset="0"/>
                <a:cs typeface="Lucida Console" charset="0"/>
              </a:rPr>
              <a:t>N BROWN</a:t>
            </a:r>
          </a:p>
          <a:p>
            <a:r>
              <a:rPr lang="en-US" sz="6600" b="1" dirty="0" smtClean="0">
                <a:solidFill>
                  <a:srgbClr val="EE7203"/>
                </a:solidFill>
                <a:latin typeface="Lucida Console" charset="0"/>
                <a:ea typeface="Lucida Console" charset="0"/>
                <a:cs typeface="Lucida Console" charset="0"/>
              </a:rPr>
              <a:t>R User Group </a:t>
            </a:r>
            <a:r>
              <a:rPr lang="en-US" sz="6600" b="1" dirty="0" smtClean="0">
                <a:solidFill>
                  <a:srgbClr val="EE7203"/>
                </a:solidFill>
                <a:latin typeface="Lucida Console" charset="0"/>
                <a:ea typeface="Lucida Console" charset="0"/>
                <a:cs typeface="Lucida Console" charset="0"/>
              </a:rPr>
              <a:t>#3</a:t>
            </a:r>
            <a:endParaRPr lang="en-US" sz="6600" b="1" dirty="0">
              <a:solidFill>
                <a:srgbClr val="EE7203"/>
              </a:solidFill>
              <a:latin typeface="Lucida Console" charset="0"/>
              <a:ea typeface="Lucida Console" charset="0"/>
              <a:cs typeface="Lucida Console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8025"/>
          <a:stretch/>
        </p:blipFill>
        <p:spPr>
          <a:xfrm>
            <a:off x="4683402" y="0"/>
            <a:ext cx="7508598" cy="6858000"/>
          </a:xfrm>
          <a:prstGeom prst="rect">
            <a:avLst/>
          </a:prstGeom>
          <a:solidFill>
            <a:schemeClr val="tx1">
              <a:alpha val="24000"/>
            </a:schemeClr>
          </a:solidFill>
        </p:spPr>
      </p:pic>
      <p:sp>
        <p:nvSpPr>
          <p:cNvPr id="8" name="TextBox 7"/>
          <p:cNvSpPr txBox="1"/>
          <p:nvPr/>
        </p:nvSpPr>
        <p:spPr>
          <a:xfrm>
            <a:off x="1574800" y="4011083"/>
            <a:ext cx="2456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EE7203"/>
                </a:solidFill>
                <a:latin typeface="Lucida Console" charset="0"/>
                <a:ea typeface="Lucida Console" charset="0"/>
                <a:cs typeface="Lucida Console" charset="0"/>
              </a:rPr>
              <a:t>The Grammar of Graphics:</a:t>
            </a:r>
            <a:endParaRPr lang="en-US" sz="2400" b="1" dirty="0">
              <a:solidFill>
                <a:srgbClr val="EE7203"/>
              </a:solidFill>
              <a:latin typeface="Lucida Console" charset="0"/>
              <a:ea typeface="Lucida Console" charset="0"/>
              <a:cs typeface="Lucida Conso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5002" y="4216400"/>
            <a:ext cx="23368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98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44354" y="-66677"/>
            <a:ext cx="9881779" cy="18234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-190440" tIns="206310" rIns="0" bIns="13648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Overview</a:t>
            </a:r>
            <a:endParaRPr kumimoji="0" lang="en-US" altLang="en-US" sz="3200" b="1" i="0" u="none" strike="noStrike" cap="none" normalizeH="0" baseline="0" dirty="0" smtClean="0">
              <a:ln>
                <a:noFill/>
              </a:ln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The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tidyverse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 is a set of packages that work in harmony because they share common data representations and API design. The 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tidyverse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 package is designed to make it easy to install and load core packages from the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tidyverse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Lucida Console" charset="0"/>
                <a:ea typeface="Lucida Console" charset="0"/>
                <a:cs typeface="Lucida Console" charset="0"/>
              </a:rPr>
              <a:t> in a single command.</a:t>
            </a:r>
          </a:p>
        </p:txBody>
      </p:sp>
      <p:pic>
        <p:nvPicPr>
          <p:cNvPr id="1026" name="Picture 2" descr="https://github.com/tidyverse/tidyverse/raw/master/man/figures/logo.pn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4379" y="0"/>
            <a:ext cx="1827621" cy="2116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3" descr="ravis-CI Build Status">
            <a:hlinkClick r:id="rId5"/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6667" y="1756789"/>
            <a:ext cx="6745653" cy="494570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</p:pic>
      <p:sp>
        <p:nvSpPr>
          <p:cNvPr id="2" name="Oval 1"/>
          <p:cNvSpPr/>
          <p:nvPr/>
        </p:nvSpPr>
        <p:spPr>
          <a:xfrm>
            <a:off x="5929313" y="2300288"/>
            <a:ext cx="1471612" cy="1457325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ultiply 3"/>
          <p:cNvSpPr/>
          <p:nvPr/>
        </p:nvSpPr>
        <p:spPr>
          <a:xfrm>
            <a:off x="3730004" y="3028950"/>
            <a:ext cx="857250" cy="92624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ultiply 8"/>
          <p:cNvSpPr/>
          <p:nvPr/>
        </p:nvSpPr>
        <p:spPr>
          <a:xfrm>
            <a:off x="4825500" y="2831369"/>
            <a:ext cx="857250" cy="92624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ultiply 9"/>
          <p:cNvSpPr/>
          <p:nvPr/>
        </p:nvSpPr>
        <p:spPr>
          <a:xfrm>
            <a:off x="3879293" y="1723801"/>
            <a:ext cx="857250" cy="926244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66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0744" y="1948710"/>
            <a:ext cx="6218856" cy="287028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180" y="2213288"/>
            <a:ext cx="3562544" cy="237383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5332" y="2213289"/>
            <a:ext cx="4439016" cy="23853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0"/>
            <a:ext cx="274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Lucida Console" charset="0"/>
                <a:ea typeface="Lucida Console" charset="0"/>
                <a:cs typeface="Lucida Console" charset="0"/>
              </a:rPr>
              <a:t>ggplot2</a:t>
            </a:r>
            <a:endParaRPr lang="en-US" sz="3200" b="1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332" y="728133"/>
            <a:ext cx="100414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The ggplot2 package is an extremely powerful data </a:t>
            </a:r>
            <a:r>
              <a:rPr lang="en-US" sz="1600" dirty="0" err="1" smtClean="0">
                <a:latin typeface="Lucida Console" charset="0"/>
                <a:ea typeface="Lucida Console" charset="0"/>
                <a:cs typeface="Lucida Console" charset="0"/>
              </a:rPr>
              <a:t>visualisation</a:t>
            </a: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 tool based on the ideas of a ”Grammar of Graphics”. Whilst there are a number of very long and </a:t>
            </a:r>
            <a:r>
              <a:rPr lang="en-US" sz="1600" dirty="0" err="1" smtClean="0">
                <a:latin typeface="Lucida Console" charset="0"/>
                <a:ea typeface="Lucida Console" charset="0"/>
                <a:cs typeface="Lucida Console" charset="0"/>
              </a:rPr>
              <a:t>indepth</a:t>
            </a: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 explanations of this (see Leland Wilkinson’s book ”The Grammar of Graphics”) it can be </a:t>
            </a:r>
            <a:r>
              <a:rPr lang="en-US" sz="1600" dirty="0" err="1" smtClean="0">
                <a:latin typeface="Lucida Console" charset="0"/>
                <a:ea typeface="Lucida Console" charset="0"/>
                <a:cs typeface="Lucida Console" charset="0"/>
              </a:rPr>
              <a:t>summarised</a:t>
            </a: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 as this:</a:t>
            </a:r>
            <a:endParaRPr lang="en-US" sz="16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9332" y="2235200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0" i="0" dirty="0" smtClean="0">
                <a:solidFill>
                  <a:srgbClr val="444444"/>
                </a:solidFill>
                <a:effectLst/>
                <a:latin typeface="Lucida Console" charset="0"/>
                <a:ea typeface="Lucida Console" charset="0"/>
                <a:cs typeface="Lucida Console" charset="0"/>
              </a:rPr>
              <a:t>Take one of these:</a:t>
            </a:r>
            <a:endParaRPr lang="en-US" sz="1600" b="0" i="0" dirty="0">
              <a:solidFill>
                <a:srgbClr val="444444"/>
              </a:solidFill>
              <a:effectLst/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69332" y="4818998"/>
            <a:ext cx="113876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0" i="0" dirty="0" smtClean="0">
                <a:solidFill>
                  <a:srgbClr val="444444"/>
                </a:solidFill>
                <a:effectLst/>
                <a:latin typeface="Lucida Console" charset="0"/>
                <a:ea typeface="Lucida Console" charset="0"/>
                <a:cs typeface="Lucida Console" charset="0"/>
              </a:rPr>
              <a:t>And imagine that you’re building up some data representation in layers, as you would by adding an acetate at a time to and overhea</a:t>
            </a:r>
            <a:r>
              <a:rPr lang="en-US" sz="1600" dirty="0" smtClean="0">
                <a:solidFill>
                  <a:srgbClr val="444444"/>
                </a:solidFill>
                <a:latin typeface="Lucida Console" charset="0"/>
                <a:ea typeface="Lucida Console" charset="0"/>
                <a:cs typeface="Lucida Console" charset="0"/>
              </a:rPr>
              <a:t>d projector: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601" y="2696864"/>
            <a:ext cx="1517998" cy="17692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3200" y="2337745"/>
            <a:ext cx="2657475" cy="21426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84482" y="5418124"/>
            <a:ext cx="8515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smtClean="0">
                <a:latin typeface="Lucida Console" charset="0"/>
                <a:ea typeface="Lucida Console" charset="0"/>
                <a:cs typeface="Lucida Console" charset="0"/>
              </a:rPr>
              <a:t>First you take some data</a:t>
            </a:r>
            <a:endParaRPr lang="en-US" sz="160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84482" y="5756678"/>
            <a:ext cx="8515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Then build your graph in parts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0647" y="-54058"/>
            <a:ext cx="2025113" cy="228925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84482" y="6080881"/>
            <a:ext cx="8515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Bit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9726" y="6433786"/>
            <a:ext cx="8515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By Bit</a:t>
            </a:r>
          </a:p>
        </p:txBody>
      </p:sp>
    </p:spTree>
    <p:extLst>
      <p:ext uri="{BB962C8B-B14F-4D97-AF65-F5344CB8AC3E}">
        <p14:creationId xmlns:p14="http://schemas.microsoft.com/office/powerpoint/2010/main" val="1803404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  <p:bldP spid="11" grpId="0"/>
      <p:bldP spid="13" grpId="0"/>
      <p:bldP spid="8" grpId="0"/>
      <p:bldP spid="15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274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Lucida Console" charset="0"/>
                <a:ea typeface="Lucida Console" charset="0"/>
                <a:cs typeface="Lucida Console" charset="0"/>
              </a:rPr>
              <a:t>ggplot2</a:t>
            </a:r>
            <a:endParaRPr lang="en-US" sz="3200" b="1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0647" y="-54058"/>
            <a:ext cx="2025113" cy="228925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016" y="1825206"/>
            <a:ext cx="3537345" cy="3537345"/>
          </a:xfrm>
          <a:prstGeom prst="rect">
            <a:avLst/>
          </a:prstGeom>
        </p:spPr>
      </p:pic>
      <p:sp>
        <p:nvSpPr>
          <p:cNvPr id="2" name="Rectangular Callout 1"/>
          <p:cNvSpPr/>
          <p:nvPr/>
        </p:nvSpPr>
        <p:spPr>
          <a:xfrm>
            <a:off x="4587361" y="57425"/>
            <a:ext cx="3732245" cy="3259437"/>
          </a:xfrm>
          <a:prstGeom prst="wedgeRectCallout">
            <a:avLst>
              <a:gd name="adj1" fmla="val -70833"/>
              <a:gd name="adj2" fmla="val 5563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94247" y="292387"/>
            <a:ext cx="35083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That’s pretty cool, Chris.</a:t>
            </a:r>
          </a:p>
          <a:p>
            <a:endParaRPr lang="en-US" dirty="0">
              <a:latin typeface="Lucida Console" charset="0"/>
              <a:ea typeface="Lucida Console" charset="0"/>
              <a:cs typeface="Lucida Console" charset="0"/>
            </a:endParaRPr>
          </a:p>
          <a:p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I think the best way to show this is by doing.</a:t>
            </a:r>
          </a:p>
          <a:p>
            <a:endParaRPr lang="en-US" dirty="0">
              <a:latin typeface="Lucida Console" charset="0"/>
              <a:ea typeface="Lucida Console" charset="0"/>
              <a:cs typeface="Lucida Console" charset="0"/>
            </a:endParaRPr>
          </a:p>
          <a:p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Why don’t you fire up R Studio (in a project no less) and demonstrate?</a:t>
            </a:r>
            <a:endParaRPr lang="en-US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3382" y="3579607"/>
            <a:ext cx="4351488" cy="295462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02557" y="2905493"/>
            <a:ext cx="23731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mtClean="0">
                <a:latin typeface="Lucida Console" charset="0"/>
                <a:ea typeface="Lucida Console" charset="0"/>
                <a:cs typeface="Lucida Console" charset="0"/>
              </a:rPr>
              <a:t>GOALS</a:t>
            </a:r>
            <a:endParaRPr lang="en-US" sz="3600" b="1">
              <a:latin typeface="Lucida Console" charset="0"/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12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  <p:bldP spid="5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274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Lucida Console" charset="0"/>
                <a:ea typeface="Lucida Console" charset="0"/>
                <a:cs typeface="Lucida Console" charset="0"/>
              </a:rPr>
              <a:t>ggplot2</a:t>
            </a:r>
            <a:endParaRPr lang="en-US" sz="3200" b="1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0647" y="-54058"/>
            <a:ext cx="2025113" cy="22892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456" y="3189617"/>
            <a:ext cx="4351488" cy="295462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69332" y="728133"/>
            <a:ext cx="10041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A few </a:t>
            </a:r>
            <a:r>
              <a:rPr lang="en-US" sz="1600" smtClean="0">
                <a:latin typeface="Lucida Console" charset="0"/>
                <a:ea typeface="Lucida Console" charset="0"/>
                <a:cs typeface="Lucida Console" charset="0"/>
              </a:rPr>
              <a:t>last things:</a:t>
            </a:r>
            <a:endParaRPr lang="en-US" sz="16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9331" y="1040768"/>
            <a:ext cx="100414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It’s best to learn it by using the tool, it is a very different way of approaching your data plots however once you’re head clicks it works really well. Try and use </a:t>
            </a:r>
            <a:r>
              <a:rPr lang="en-US" sz="1600" dirty="0" err="1" smtClean="0">
                <a:latin typeface="Lucida Console" charset="0"/>
                <a:ea typeface="Lucida Console" charset="0"/>
                <a:cs typeface="Lucida Console" charset="0"/>
              </a:rPr>
              <a:t>ggplot</a:t>
            </a: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 where you would normally go to excel. It’s much more powerful</a:t>
            </a:r>
            <a:endParaRPr lang="en-US" sz="16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9330" y="2138318"/>
            <a:ext cx="10041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There is no shame in using the ggplot2 </a:t>
            </a:r>
            <a:r>
              <a:rPr lang="en-US" sz="1600" dirty="0" err="1" smtClean="0">
                <a:latin typeface="Lucida Console" charset="0"/>
                <a:ea typeface="Lucida Console" charset="0"/>
                <a:cs typeface="Lucida Console" charset="0"/>
              </a:rPr>
              <a:t>cheatsheet</a:t>
            </a: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. There’s so much in ggplot</a:t>
            </a: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2 that it’s very very easy to get lost. There’s a copy in the </a:t>
            </a:r>
            <a:r>
              <a:rPr lang="en-US" sz="1600" dirty="0" err="1" smtClean="0">
                <a:latin typeface="Lucida Console" charset="0"/>
                <a:ea typeface="Lucida Console" charset="0"/>
                <a:cs typeface="Lucida Console" charset="0"/>
              </a:rPr>
              <a:t>github</a:t>
            </a:r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 folder for this session.</a:t>
            </a:r>
            <a:endParaRPr lang="en-US" sz="16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72" y="4128320"/>
            <a:ext cx="55983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Lucida Console" charset="0"/>
                <a:ea typeface="Lucida Console" charset="0"/>
                <a:cs typeface="Lucida Console" charset="0"/>
              </a:rPr>
              <a:t>And finally a competition. Whoever is the first to send me some R code that can accurately reproduce the Economist chart to the left will win a prize.</a:t>
            </a:r>
            <a:endParaRPr lang="en-US" sz="1600" dirty="0">
              <a:latin typeface="Lucida Console" charset="0"/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47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3" grpId="1"/>
      <p:bldP spid="14" grpId="0"/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</TotalTime>
  <Words>293</Words>
  <Application>Microsoft Macintosh PowerPoint</Application>
  <PresentationFormat>Widescreen</PresentationFormat>
  <Paragraphs>30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Lucida Console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Billingham</dc:creator>
  <cp:lastModifiedBy>Chris Billingham</cp:lastModifiedBy>
  <cp:revision>27</cp:revision>
  <dcterms:created xsi:type="dcterms:W3CDTF">2017-10-03T20:12:22Z</dcterms:created>
  <dcterms:modified xsi:type="dcterms:W3CDTF">2017-11-27T08:33:56Z</dcterms:modified>
</cp:coreProperties>
</file>

<file path=docProps/thumbnail.jpeg>
</file>